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skerville Display PT" charset="1" panose="02030602080406020203"/>
      <p:regular r:id="rId10"/>
    </p:embeddedFont>
    <p:embeddedFont>
      <p:font typeface="Baskerville Display PT Bold" charset="1" panose="02030702080406020203"/>
      <p:regular r:id="rId11"/>
    </p:embeddedFont>
    <p:embeddedFont>
      <p:font typeface="Baskerville Display PT Italics" charset="1" panose="02030602080406090203"/>
      <p:regular r:id="rId12"/>
    </p:embeddedFont>
    <p:embeddedFont>
      <p:font typeface="Baskerville Display PT Bold Italics" charset="1" panose="02030702080406090203"/>
      <p:regular r:id="rId13"/>
    </p:embeddedFont>
    <p:embeddedFont>
      <p:font typeface="Inter" charset="1" panose="020B0502030000000004"/>
      <p:regular r:id="rId14"/>
    </p:embeddedFont>
    <p:embeddedFont>
      <p:font typeface="Inter Bold" charset="1" panose="020B0802030000000004"/>
      <p:regular r:id="rId15"/>
    </p:embeddedFont>
    <p:embeddedFont>
      <p:font typeface="Inter Italics" charset="1" panose="020B0502030000000004"/>
      <p:regular r:id="rId16"/>
    </p:embeddedFont>
    <p:embeddedFont>
      <p:font typeface="Inter Bold Italics" charset="1" panose="020B0802030000000004"/>
      <p:regular r:id="rId17"/>
    </p:embeddedFont>
    <p:embeddedFont>
      <p:font typeface="Inter Thin" charset="1" panose="020B0A02050000000004"/>
      <p:regular r:id="rId18"/>
    </p:embeddedFont>
    <p:embeddedFont>
      <p:font typeface="Inter Thin Italics" charset="1" panose="020B0A02050000000004"/>
      <p:regular r:id="rId19"/>
    </p:embeddedFont>
    <p:embeddedFont>
      <p:font typeface="Inter Extra-Light" charset="1" panose="02000503000000020004"/>
      <p:regular r:id="rId20"/>
    </p:embeddedFont>
    <p:embeddedFont>
      <p:font typeface="Inter Light" charset="1" panose="02000503000000020004"/>
      <p:regular r:id="rId21"/>
    </p:embeddedFont>
    <p:embeddedFont>
      <p:font typeface="Inter Medium" charset="1" panose="02000503000000020004"/>
      <p:regular r:id="rId22"/>
    </p:embeddedFont>
    <p:embeddedFont>
      <p:font typeface="Inter Semi-Bold" charset="1" panose="02000503000000020004"/>
      <p:regular r:id="rId23"/>
    </p:embeddedFont>
    <p:embeddedFont>
      <p:font typeface="Inter Ultra-Bold" charset="1" panose="02000503000000020004"/>
      <p:regular r:id="rId24"/>
    </p:embeddedFont>
    <p:embeddedFont>
      <p:font typeface="Inter Heavy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rive.google.com/drive/folders/12ATNqV_yzvZZ2GJN9c-3UweORJlUUBra?usp=sharing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872" y="173120"/>
            <a:ext cx="8904128" cy="1581238"/>
          </a:xfrm>
          <a:custGeom>
            <a:avLst/>
            <a:gdLst/>
            <a:ahLst/>
            <a:cxnLst/>
            <a:rect r="r" b="b" t="t" l="l"/>
            <a:pathLst>
              <a:path h="1581238" w="8904128">
                <a:moveTo>
                  <a:pt x="0" y="0"/>
                </a:moveTo>
                <a:lnTo>
                  <a:pt x="8904128" y="0"/>
                </a:lnTo>
                <a:lnTo>
                  <a:pt x="8904128" y="1581238"/>
                </a:lnTo>
                <a:lnTo>
                  <a:pt x="0" y="1581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215" y="4678804"/>
            <a:ext cx="16849570" cy="134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spc="779">
                <a:solidFill>
                  <a:srgbClr val="504C44"/>
                </a:solidFill>
                <a:latin typeface="Baskerville Display PT"/>
              </a:rPr>
              <a:t>SLIDING MODE CONTROL BASED ON BACKSTEPPING </a:t>
            </a:r>
          </a:p>
          <a:p>
            <a:pPr algn="ctr">
              <a:lnSpc>
                <a:spcPts val="5459"/>
              </a:lnSpc>
            </a:pPr>
            <a:r>
              <a:rPr lang="en-US" sz="3899" spc="779">
                <a:solidFill>
                  <a:srgbClr val="504C44"/>
                </a:solidFill>
                <a:latin typeface="Baskerville Display PT"/>
              </a:rPr>
              <a:t>Approach for an UAV Type-Quadrotor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47343" y="7758378"/>
            <a:ext cx="6593314" cy="83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BHAVANA B RAO </a:t>
            </a:r>
          </a:p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SRIRAM PRASAD KOTHAPALLI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9215" y="3204751"/>
            <a:ext cx="16849570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spc="779">
                <a:solidFill>
                  <a:srgbClr val="504C44"/>
                </a:solidFill>
                <a:latin typeface="Baskerville Display PT"/>
              </a:rPr>
              <a:t>ENPM 662 - PROJECT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2274" y="2630789"/>
            <a:ext cx="880347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SIMULATION VIDEO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42274" y="5979279"/>
            <a:ext cx="15003452" cy="21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The above link contains the video of MATLAB simulation to obtain the plots shown in the slides before. The Python simulation contains the optimization of parameters.</a:t>
            </a:r>
          </a:p>
          <a:p>
            <a:pPr>
              <a:lnSpc>
                <a:spcPts val="844"/>
              </a:lnSpc>
            </a:pPr>
          </a:p>
          <a:p>
            <a:pPr>
              <a:lnSpc>
                <a:spcPts val="844"/>
              </a:lnSpc>
            </a:pPr>
          </a:p>
          <a:p>
            <a:pPr>
              <a:lnSpc>
                <a:spcPts val="342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42274" y="4392935"/>
            <a:ext cx="14158793" cy="140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7"/>
              </a:lnSpc>
            </a:pPr>
            <a:r>
              <a:rPr lang="en-US" sz="4012" u="sng">
                <a:solidFill>
                  <a:srgbClr val="504C44"/>
                </a:solidFill>
                <a:latin typeface="Arimo"/>
                <a:hlinkClick r:id="rId2" tooltip="https://drive.google.com/drive/folders/12ATNqV_yzvZZ2GJN9c-3UweORJlUUBra?usp=sharing"/>
              </a:rPr>
              <a:t>https://drive.google.com/drive/folders/12ATNqV_yzvZZ2GJN9c-3UweORJlUUBra?usp=sharing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82366" y="3811074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46482" y="3502130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2366" y="5021006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QUADROTOR DYNAMICS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482" y="471206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2366" y="6227506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STATE SPACE EQUATIONS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482" y="592491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2366" y="7446706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SLIDING MODE CONTROL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6482" y="713776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21981" y="2163050"/>
            <a:ext cx="92440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TABLE OF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14404" y="3811074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OPTIMIZATION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520" y="3502130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14404" y="5021006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SIMULATION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520" y="471206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8520" y="5924912"/>
            <a:ext cx="1135110" cy="91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14404" y="6233856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SIMULATION VIDEO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89884"/>
            <a:ext cx="6883978" cy="6968416"/>
            <a:chOff x="0" y="0"/>
            <a:chExt cx="9178637" cy="92912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070" t="0" r="17070" b="0"/>
            <a:stretch>
              <a:fillRect/>
            </a:stretch>
          </p:blipFill>
          <p:spPr>
            <a:xfrm flipH="false" flipV="false">
              <a:off x="0" y="0"/>
              <a:ext cx="9178637" cy="929122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686460" y="4040505"/>
            <a:ext cx="7829740" cy="521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This presentation aims to unravel the complexities of quadrotor dynamics and showcase the application of sliding mode control for precise tracking.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Focus:</a:t>
            </a:r>
          </a:p>
          <a:p>
            <a:pPr>
              <a:lnSpc>
                <a:spcPts val="3779"/>
              </a:lnSpc>
            </a:pP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41F20"/>
                </a:solidFill>
                <a:latin typeface="Inter"/>
              </a:rPr>
              <a:t>Quadrotor Dynamics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41F20"/>
                </a:solidFill>
                <a:latin typeface="Inter"/>
              </a:rPr>
              <a:t>State-Space Equation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241F20"/>
                </a:solidFill>
                <a:latin typeface="Inter"/>
              </a:rPr>
              <a:t>Sliding Mode Controller: Development through the backstepping approach.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15462" y="2223209"/>
            <a:ext cx="600036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078" y="2817626"/>
            <a:ext cx="6117672" cy="6584670"/>
          </a:xfrm>
          <a:custGeom>
            <a:avLst/>
            <a:gdLst/>
            <a:ahLst/>
            <a:cxnLst/>
            <a:rect r="r" b="b" t="t" l="l"/>
            <a:pathLst>
              <a:path h="6584670" w="6117672">
                <a:moveTo>
                  <a:pt x="0" y="0"/>
                </a:moveTo>
                <a:lnTo>
                  <a:pt x="6117673" y="0"/>
                </a:lnTo>
                <a:lnTo>
                  <a:pt x="6117673" y="6584670"/>
                </a:lnTo>
                <a:lnTo>
                  <a:pt x="0" y="658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92078" y="1880691"/>
            <a:ext cx="880347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QUADROTOR DYNAMICS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81843" y="3894085"/>
            <a:ext cx="9678106" cy="378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The quadrotor dynamic equations are obtained making the following assumptions: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504C44"/>
                </a:solidFill>
                <a:latin typeface="Inter"/>
              </a:rPr>
              <a:t>The quadrotor frame is both rigid and symmetrical.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504C44"/>
                </a:solidFill>
                <a:latin typeface="Inter"/>
              </a:rPr>
              <a:t> The center of mass aligns with origin.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504C44"/>
                </a:solidFill>
                <a:latin typeface="Inter"/>
              </a:rPr>
              <a:t> The propellers maintain rigidity.</a:t>
            </a:r>
          </a:p>
          <a:p>
            <a:pPr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504C44"/>
                </a:solidFill>
                <a:latin typeface="Inter"/>
              </a:rPr>
              <a:t> The thrust and drag exhibit a proportional relationship to the square of the propeller speed.</a:t>
            </a:r>
          </a:p>
          <a:p>
            <a:pPr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9861" y="1028700"/>
            <a:ext cx="9763155" cy="8229600"/>
            <a:chOff x="0" y="0"/>
            <a:chExt cx="257136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13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2571366">
                  <a:moveTo>
                    <a:pt x="0" y="0"/>
                  </a:moveTo>
                  <a:lnTo>
                    <a:pt x="2571366" y="0"/>
                  </a:lnTo>
                  <a:lnTo>
                    <a:pt x="257136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7136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90194" y="3069592"/>
            <a:ext cx="5501976" cy="5412270"/>
          </a:xfrm>
          <a:custGeom>
            <a:avLst/>
            <a:gdLst/>
            <a:ahLst/>
            <a:cxnLst/>
            <a:rect r="r" b="b" t="t" l="l"/>
            <a:pathLst>
              <a:path h="5412270" w="5501976">
                <a:moveTo>
                  <a:pt x="0" y="0"/>
                </a:moveTo>
                <a:lnTo>
                  <a:pt x="5501976" y="0"/>
                </a:lnTo>
                <a:lnTo>
                  <a:pt x="5501976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81060" y="3780698"/>
            <a:ext cx="3790833" cy="517873"/>
          </a:xfrm>
          <a:custGeom>
            <a:avLst/>
            <a:gdLst/>
            <a:ahLst/>
            <a:cxnLst/>
            <a:rect r="r" b="b" t="t" l="l"/>
            <a:pathLst>
              <a:path h="517873" w="3790833">
                <a:moveTo>
                  <a:pt x="0" y="0"/>
                </a:moveTo>
                <a:lnTo>
                  <a:pt x="3790833" y="0"/>
                </a:lnTo>
                <a:lnTo>
                  <a:pt x="3790833" y="517874"/>
                </a:lnTo>
                <a:lnTo>
                  <a:pt x="0" y="517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18378" y="5495997"/>
            <a:ext cx="2716197" cy="3424770"/>
          </a:xfrm>
          <a:custGeom>
            <a:avLst/>
            <a:gdLst/>
            <a:ahLst/>
            <a:cxnLst/>
            <a:rect r="r" b="b" t="t" l="l"/>
            <a:pathLst>
              <a:path h="3424770" w="2716197">
                <a:moveTo>
                  <a:pt x="0" y="0"/>
                </a:moveTo>
                <a:lnTo>
                  <a:pt x="2716197" y="0"/>
                </a:lnTo>
                <a:lnTo>
                  <a:pt x="2716197" y="3424770"/>
                </a:lnTo>
                <a:lnTo>
                  <a:pt x="0" y="3424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51785" y="1251340"/>
            <a:ext cx="858575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STATE SPACE EQUATIONS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66042" y="2631839"/>
            <a:ext cx="782974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The dynamic equations are converted to the following state space equation,</a:t>
            </a: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66042" y="4844181"/>
            <a:ext cx="782974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The state space vector is considered to be,</a:t>
            </a:r>
          </a:p>
          <a:p>
            <a:pPr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4186" y="3959005"/>
            <a:ext cx="8803473" cy="2368990"/>
          </a:xfrm>
          <a:custGeom>
            <a:avLst/>
            <a:gdLst/>
            <a:ahLst/>
            <a:cxnLst/>
            <a:rect r="r" b="b" t="t" l="l"/>
            <a:pathLst>
              <a:path h="2368990" w="8803473">
                <a:moveTo>
                  <a:pt x="0" y="0"/>
                </a:moveTo>
                <a:lnTo>
                  <a:pt x="8803473" y="0"/>
                </a:lnTo>
                <a:lnTo>
                  <a:pt x="8803473" y="2368990"/>
                </a:lnTo>
                <a:lnTo>
                  <a:pt x="0" y="236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6274" y="3437722"/>
            <a:ext cx="5917218" cy="3411555"/>
          </a:xfrm>
          <a:custGeom>
            <a:avLst/>
            <a:gdLst/>
            <a:ahLst/>
            <a:cxnLst/>
            <a:rect r="r" b="b" t="t" l="l"/>
            <a:pathLst>
              <a:path h="3411555" w="5917218">
                <a:moveTo>
                  <a:pt x="0" y="0"/>
                </a:moveTo>
                <a:lnTo>
                  <a:pt x="5917218" y="0"/>
                </a:lnTo>
                <a:lnTo>
                  <a:pt x="5917218" y="3411556"/>
                </a:lnTo>
                <a:lnTo>
                  <a:pt x="0" y="341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59971" y="2148583"/>
            <a:ext cx="880347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SLIDING MODE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9971" y="7610613"/>
            <a:ext cx="15333521" cy="188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The sliding mode control algorithm shown in the image is a recursive backstepping algorithm. Recursive backstepping is a method for designing sliding mode controllers for systems with multiple degrees of freedom. </a:t>
            </a:r>
          </a:p>
          <a:p>
            <a:pPr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125" y="3889843"/>
            <a:ext cx="8950875" cy="4375983"/>
          </a:xfrm>
          <a:custGeom>
            <a:avLst/>
            <a:gdLst/>
            <a:ahLst/>
            <a:cxnLst/>
            <a:rect r="r" b="b" t="t" l="l"/>
            <a:pathLst>
              <a:path h="4375983" w="8950875">
                <a:moveTo>
                  <a:pt x="0" y="0"/>
                </a:moveTo>
                <a:lnTo>
                  <a:pt x="8950875" y="0"/>
                </a:lnTo>
                <a:lnTo>
                  <a:pt x="8950875" y="4375983"/>
                </a:lnTo>
                <a:lnTo>
                  <a:pt x="0" y="4375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15462" y="3842218"/>
            <a:ext cx="7829740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The control gains (ki and qi), alpha defined in the sliding mode control are optimized using </a:t>
            </a:r>
            <a:r>
              <a:rPr lang="en-US" sz="2699">
                <a:solidFill>
                  <a:srgbClr val="241F20"/>
                </a:solidFill>
                <a:latin typeface="Inter Bold"/>
              </a:rPr>
              <a:t>minimize</a:t>
            </a:r>
            <a:r>
              <a:rPr lang="en-US" sz="2699">
                <a:solidFill>
                  <a:srgbClr val="241F20"/>
                </a:solidFill>
                <a:latin typeface="Inter"/>
              </a:rPr>
              <a:t> function of </a:t>
            </a:r>
            <a:r>
              <a:rPr lang="en-US" sz="2699">
                <a:solidFill>
                  <a:srgbClr val="241F20"/>
                </a:solidFill>
                <a:latin typeface="Inter Bold"/>
              </a:rPr>
              <a:t>SciPy</a:t>
            </a:r>
            <a:r>
              <a:rPr lang="en-US" sz="2699">
                <a:solidFill>
                  <a:srgbClr val="241F20"/>
                </a:solidFill>
                <a:latin typeface="Inter"/>
              </a:rPr>
              <a:t> library to obtain the values corresponding to the best value.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Alpha = 0.2285737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q = 0.1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241F20"/>
                </a:solidFill>
                <a:latin typeface="Inter"/>
              </a:rPr>
              <a:t>k = 0.1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815462" y="2223209"/>
            <a:ext cx="600036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OPTIMIZATION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9971" y="2668391"/>
            <a:ext cx="7743298" cy="5807473"/>
          </a:xfrm>
          <a:custGeom>
            <a:avLst/>
            <a:gdLst/>
            <a:ahLst/>
            <a:cxnLst/>
            <a:rect r="r" b="b" t="t" l="l"/>
            <a:pathLst>
              <a:path h="5807473" w="7743298">
                <a:moveTo>
                  <a:pt x="0" y="0"/>
                </a:moveTo>
                <a:lnTo>
                  <a:pt x="7743297" y="0"/>
                </a:lnTo>
                <a:lnTo>
                  <a:pt x="7743297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9971" y="1398485"/>
            <a:ext cx="880347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SIMULATION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03268" y="2620766"/>
            <a:ext cx="7377121" cy="712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As the trajectory considered in the paper is unknown, we assume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x = sin(t)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y = 2*t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z = 3*t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roll = sin(t)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pitch = cos(t)</a:t>
            </a: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yaw = 0.1*t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As expected, the desired and obtained trajectories converge and the error decreases with time.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0702" y="2239763"/>
            <a:ext cx="7743298" cy="5807473"/>
          </a:xfrm>
          <a:custGeom>
            <a:avLst/>
            <a:gdLst/>
            <a:ahLst/>
            <a:cxnLst/>
            <a:rect r="r" b="b" t="t" l="l"/>
            <a:pathLst>
              <a:path h="5807473" w="7743298">
                <a:moveTo>
                  <a:pt x="0" y="0"/>
                </a:moveTo>
                <a:lnTo>
                  <a:pt x="7743298" y="0"/>
                </a:lnTo>
                <a:lnTo>
                  <a:pt x="7743298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16002" y="2239763"/>
            <a:ext cx="7743298" cy="5807473"/>
          </a:xfrm>
          <a:custGeom>
            <a:avLst/>
            <a:gdLst/>
            <a:ahLst/>
            <a:cxnLst/>
            <a:rect r="r" b="b" t="t" l="l"/>
            <a:pathLst>
              <a:path h="5807473" w="7743298">
                <a:moveTo>
                  <a:pt x="0" y="0"/>
                </a:moveTo>
                <a:lnTo>
                  <a:pt x="7743298" y="0"/>
                </a:lnTo>
                <a:lnTo>
                  <a:pt x="7743298" y="5807474"/>
                </a:lnTo>
                <a:lnTo>
                  <a:pt x="0" y="5807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3181" y="1130593"/>
            <a:ext cx="880347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SIMULATION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4276" y="7582237"/>
            <a:ext cx="15003452" cy="211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"/>
              </a:lnSpc>
            </a:pPr>
          </a:p>
          <a:p>
            <a:pPr>
              <a:lnSpc>
                <a:spcPts val="3420"/>
              </a:lnSpc>
            </a:pP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504C44"/>
                </a:solidFill>
                <a:latin typeface="Inter"/>
              </a:rPr>
              <a:t>Trajectories in all directions (translational and rotational) with their respective tracking errors are as shown in the figures above.</a:t>
            </a:r>
          </a:p>
          <a:p>
            <a:pPr>
              <a:lnSpc>
                <a:spcPts val="844"/>
              </a:lnSpc>
            </a:pPr>
          </a:p>
          <a:p>
            <a:pPr>
              <a:lnSpc>
                <a:spcPts val="844"/>
              </a:lnSpc>
            </a:pPr>
          </a:p>
          <a:p>
            <a:pPr>
              <a:lnSpc>
                <a:spcPts val="34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DAF0HZdIupg</dc:identifier>
  <dcterms:modified xsi:type="dcterms:W3CDTF">2011-08-01T06:04:30Z</dcterms:modified>
  <cp:revision>1</cp:revision>
  <dc:title>Minimalist Beige Cream Brand Proposal Presentation</dc:title>
</cp:coreProperties>
</file>